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Economica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regular.fntdata"/><Relationship Id="rId22" Type="http://schemas.openxmlformats.org/officeDocument/2006/relationships/font" Target="fonts/Economica-italic.fntdata"/><Relationship Id="rId21" Type="http://schemas.openxmlformats.org/officeDocument/2006/relationships/font" Target="fonts/Economica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Economica-boldItalic.fntdata"/><Relationship Id="rId1" Type="http://schemas.openxmlformats.org/officeDocument/2006/relationships/theme" Target="theme/theme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.xml"/><Relationship Id="rId4" Type="http://schemas.openxmlformats.org/officeDocument/2006/relationships/notesMaster" Target="notesMasters/notesMaster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slide" Target="slides/slide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notesSlide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The title </a:t>
            </a:r>
          </a:p>
        </p:txBody>
      </p:sp>
    </p:spTree>
  </p:cSld>
  <p:clrMapOvr>
    <a:masterClrMapping/>
  </p:clrMapOvr>
</p:note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Members of the team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Main “magic” of the progam - the part wich actually find the min and max values.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The class with the main() method which calls the instance of UserForm class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Интернет ресурсы: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Our commitments.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Описание программы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“Our sources”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The start of the program. The creation of the UserForm.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The correct execution of the program, when in the both field the user typers doulbe valuse which are bigger or equal to “0”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When the user types a nagative value in either field </a:t>
            </a:r>
            <a:r>
              <a:rPr lang="ru">
                <a:solidFill>
                  <a:schemeClr val="dk1"/>
                </a:solidFill>
                <a:highlight>
                  <a:srgbClr val="E4E4FF"/>
                </a:highlight>
                <a:latin typeface="Courier New"/>
                <a:ea typeface="Courier New"/>
                <a:cs typeface="Courier New"/>
                <a:sym typeface="Courier New"/>
              </a:rPr>
              <a:t>NegativeNumberException is called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When the user types a string instead of a double </a:t>
            </a:r>
            <a:r>
              <a:rPr lang="ru">
                <a:solidFill>
                  <a:schemeClr val="dk1"/>
                </a:solidFill>
                <a:highlight>
                  <a:srgbClr val="E4E4FF"/>
                </a:highlight>
                <a:latin typeface="Courier New"/>
                <a:ea typeface="Courier New"/>
                <a:cs typeface="Courier New"/>
                <a:sym typeface="Courier New"/>
              </a:rPr>
              <a:t>NumberFormatException is called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slideLayout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5" name="Shape 15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6" name="Shape 1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99399"/>
            <a:ext cx="2807999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490250" y="450150"/>
            <a:ext cx="5878799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929275"/>
            <a:ext cx="4045199" cy="1786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0"/>
            <a:ext cx="4045199" cy="1574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9500" y="42189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 txBox="1"/>
          <p:nvPr>
            <p:ph type="title"/>
          </p:nvPr>
        </p:nvSpPr>
        <p:spPr>
          <a:xfrm>
            <a:off x="311700" y="957125"/>
            <a:ext cx="8520599" cy="212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3162000"/>
            <a:ext cx="8520599" cy="1071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.xml"/><Relationship Id="rId3" Type="http://schemas.openxmlformats.org/officeDocument/2006/relationships/image" Target="../media/image00.jpg"/></Relationships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jpg"/><Relationship Id="rId4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4.jpg"/><Relationship Id="rId4" Type="http://schemas.openxmlformats.org/officeDocument/2006/relationships/hyperlink" Target="https://en.wikipedia.org/wiki/Dichotomy" TargetMode="External"/><Relationship Id="rId5" Type="http://schemas.openxmlformats.org/officeDocument/2006/relationships/hyperlink" Target="http://math.semestr.ru/optim/dichotomy.php" TargetMode="External"/><Relationship Id="rId6" Type="http://schemas.openxmlformats.org/officeDocument/2006/relationships/hyperlink" Target="https://en.wikipedia.org/wiki/Bisection_method" TargetMode="External"/><Relationship Id="rId7" Type="http://schemas.openxmlformats.org/officeDocument/2006/relationships/hyperlink" Target="https://funjava.wordpress.com/2007/10/16/dichotomy-think-like-a-computer-so-stupid-but-so-intelligent/" TargetMode="External"/><Relationship Id="rId8" Type="http://schemas.openxmlformats.org/officeDocument/2006/relationships/hyperlink" Target="http://www.quizful.net/post/java-exception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jp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jpg"/><Relationship Id="rId4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jp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jpg"/><Relationship Id="rId4" Type="http://schemas.openxmlformats.org/officeDocument/2006/relationships/image" Target="../media/image17.png"/></Relationships>
</file>

<file path=ppt/slides/slide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2976500" y="249075"/>
            <a:ext cx="3761999" cy="219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ru" sz="4150">
                <a:latin typeface="Georgia"/>
                <a:ea typeface="Georgia"/>
                <a:cs typeface="Georgia"/>
                <a:sym typeface="Georgia"/>
              </a:rPr>
              <a:t>         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647625" y="0"/>
            <a:ext cx="7360199" cy="24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3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The problem: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ru" sz="3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Dichotomy Search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ru" sz="3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of the minimum and maximum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ru" sz="3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values of a function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Who are we?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020450"/>
            <a:ext cx="6790200" cy="1527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latin typeface="Times New Roman"/>
                <a:ea typeface="Times New Roman"/>
                <a:cs typeface="Times New Roman"/>
                <a:sym typeface="Times New Roman"/>
              </a:rPr>
              <a:t>Group № 8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Times New Roman"/>
                <a:ea typeface="Times New Roman"/>
                <a:cs typeface="Times New Roman"/>
                <a:sym typeface="Times New Roman"/>
              </a:rPr>
              <a:t>Mentor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: Valentin Opanasyuk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862150" y="2075725"/>
            <a:ext cx="2625000" cy="24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ru" sz="18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Participants: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ru" sz="18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Miroslav Lyamkin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ru" sz="18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Fayrushin Roman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ru" sz="18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Homovnenko Constantine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ru" sz="18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Vitaly Babic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ru" sz="18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Saifullin Alexander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ru" sz="18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Alex Opanasyuk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 b="19800" l="8278" r="7926" t="8611"/>
          <a:stretch/>
        </p:blipFill>
        <p:spPr>
          <a:xfrm>
            <a:off x="3748675" y="1257825"/>
            <a:ext cx="5155950" cy="35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375" y="88600"/>
            <a:ext cx="5965474" cy="49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875" y="99025"/>
            <a:ext cx="6789500" cy="491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300" y="1292774"/>
            <a:ext cx="8715399" cy="24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ctrTitle"/>
          </p:nvPr>
        </p:nvSpPr>
        <p:spPr>
          <a:xfrm>
            <a:off x="628625" y="335850"/>
            <a:ext cx="4477499" cy="82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ru"/>
              <a:t>Resources:</a:t>
            </a:r>
          </a:p>
        </p:txBody>
      </p:sp>
      <p:sp>
        <p:nvSpPr>
          <p:cNvPr id="147" name="Shape 147"/>
          <p:cNvSpPr txBox="1"/>
          <p:nvPr>
            <p:ph idx="1" type="subTitle"/>
          </p:nvPr>
        </p:nvSpPr>
        <p:spPr>
          <a:xfrm>
            <a:off x="1756025" y="1643925"/>
            <a:ext cx="6127500" cy="3109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Clr>
                <a:schemeClr val="dk1"/>
              </a:buClr>
              <a:buSzPct val="52380"/>
              <a:buFont typeface="Arial"/>
              <a:buNone/>
            </a:pPr>
            <a:r>
              <a:rPr lang="ru"/>
              <a:t>1.</a:t>
            </a:r>
            <a:r>
              <a:rPr lang="ru" u="sng">
                <a:solidFill>
                  <a:schemeClr val="accent5"/>
                </a:solidFill>
                <a:hlinkClick r:id="rId4"/>
              </a:rPr>
              <a:t>https://en.wikipedia.org/wiki/Dichotomy</a:t>
            </a:r>
          </a:p>
          <a:p>
            <a:pPr lvl="0" rtl="0" algn="just">
              <a:spcBef>
                <a:spcPts val="0"/>
              </a:spcBef>
              <a:buClr>
                <a:schemeClr val="dk1"/>
              </a:buClr>
              <a:buSzPct val="52380"/>
              <a:buFont typeface="Arial"/>
              <a:buNone/>
            </a:pPr>
            <a:r>
              <a:rPr lang="ru"/>
              <a:t>2.</a:t>
            </a:r>
            <a:r>
              <a:rPr lang="ru" u="sng">
                <a:solidFill>
                  <a:schemeClr val="accent5"/>
                </a:solidFill>
                <a:hlinkClick r:id="rId5"/>
              </a:rPr>
              <a:t>http://math.semestr.ru/optim/dichotomy.php</a:t>
            </a:r>
          </a:p>
          <a:p>
            <a:pPr lvl="0" rtl="0" algn="just">
              <a:spcBef>
                <a:spcPts val="0"/>
              </a:spcBef>
              <a:buClr>
                <a:schemeClr val="dk1"/>
              </a:buClr>
              <a:buSzPct val="52380"/>
              <a:buFont typeface="Arial"/>
              <a:buNone/>
            </a:pPr>
            <a:r>
              <a:rPr lang="ru"/>
              <a:t>3.</a:t>
            </a:r>
            <a:r>
              <a:rPr lang="ru" u="sng">
                <a:solidFill>
                  <a:schemeClr val="accent5"/>
                </a:solidFill>
                <a:hlinkClick r:id="rId6"/>
              </a:rPr>
              <a:t>https://en.wikipedia.org/wiki/Bisection_method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ru"/>
              <a:t>4.</a:t>
            </a:r>
            <a:r>
              <a:rPr lang="ru" u="sng">
                <a:solidFill>
                  <a:schemeClr val="hlink"/>
                </a:solidFill>
                <a:hlinkClick r:id="rId7"/>
              </a:rPr>
              <a:t>https://funjava.wordpress.com/2007/10/16/dichotomy-think-like-a-computer-so-stupid-but-so-intelligent/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ru"/>
              <a:t>5.Cay S. Horstmann "Core Java 2, Volume I--Fundamentals"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ru"/>
              <a:t>6.http://www.intuit.ru/studies/courses/1020/188/lecture/4929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ru"/>
              <a:t>7.</a:t>
            </a:r>
            <a:r>
              <a:rPr lang="ru" u="sng">
                <a:solidFill>
                  <a:schemeClr val="hlink"/>
                </a:solidFill>
                <a:hlinkClick r:id="rId8"/>
              </a:rPr>
              <a:t>http://www.quizful.net/post/java-exceptions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ru"/>
              <a:t>8.https://en.wikipedia.org/wiki/Dichotomic_search</a:t>
            </a:r>
          </a:p>
          <a:p>
            <a:pPr lvl="0" algn="just">
              <a:spcBef>
                <a:spcPts val="0"/>
              </a:spcBef>
              <a:buClr>
                <a:schemeClr val="dk1"/>
              </a:buClr>
              <a:buSzPct val="5238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050" y="970325"/>
            <a:ext cx="4343925" cy="39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411000" y="202250"/>
            <a:ext cx="5579399" cy="1889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ru" sz="1800">
                <a:latin typeface="Comic Sans MS"/>
                <a:ea typeface="Comic Sans MS"/>
                <a:cs typeface="Comic Sans MS"/>
                <a:sym typeface="Comic Sans MS"/>
              </a:rPr>
              <a:t>These are the results of our first experience in the online course "Java core"</a:t>
            </a:r>
            <a:r>
              <a:rPr b="1" i="1" lang="ru" sz="18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ru" sz="1800">
                <a:latin typeface="Comic Sans MS"/>
                <a:ea typeface="Comic Sans MS"/>
                <a:cs typeface="Comic Sans MS"/>
                <a:sym typeface="Comic Sans MS"/>
              </a:rPr>
              <a:t>               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ru" sz="1800">
                <a:latin typeface="Comic Sans MS"/>
                <a:ea typeface="Comic Sans MS"/>
                <a:cs typeface="Comic Sans MS"/>
                <a:sym typeface="Comic Sans MS"/>
              </a:rPr>
              <a:t>        </a:t>
            </a:r>
            <a:r>
              <a:rPr b="1" i="1" lang="ru" sz="2400">
                <a:latin typeface="Comic Sans MS"/>
                <a:ea typeface="Comic Sans MS"/>
                <a:cs typeface="Comic Sans MS"/>
                <a:sym typeface="Comic Sans MS"/>
              </a:rPr>
              <a:t> More to come!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200" y="2016475"/>
            <a:ext cx="1511749" cy="14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ctrTitle"/>
          </p:nvPr>
        </p:nvSpPr>
        <p:spPr>
          <a:xfrm flipH="1">
            <a:off x="697474" y="174350"/>
            <a:ext cx="8107500" cy="448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latin typeface="Arial"/>
                <a:ea typeface="Arial"/>
                <a:cs typeface="Arial"/>
                <a:sym typeface="Arial"/>
              </a:rPr>
              <a:t>1.Every member of our team shares his life and professional experience with others.</a:t>
            </a:r>
          </a:p>
          <a:p>
            <a:pPr lvl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latin typeface="Arial"/>
                <a:ea typeface="Arial"/>
                <a:cs typeface="Arial"/>
                <a:sym typeface="Arial"/>
              </a:rPr>
              <a:t>2.We use the team work to fill the gaps in knowledge of every member of our group.</a:t>
            </a:r>
          </a:p>
          <a:p>
            <a:pPr lvl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latin typeface="Arial"/>
                <a:ea typeface="Arial"/>
                <a:cs typeface="Arial"/>
                <a:sym typeface="Arial"/>
              </a:rPr>
              <a:t>3.No one can be left alone with an important task.</a:t>
            </a:r>
          </a:p>
          <a:p>
            <a:pPr lvl="0" rtl="0" algn="l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latin typeface="Arial"/>
                <a:ea typeface="Arial"/>
                <a:cs typeface="Arial"/>
                <a:sym typeface="Arial"/>
              </a:rPr>
              <a:t>4.Programming is an important tool, but it’s just a tool – we don’t believe in viewing people as coding machines. Instead we use every chance develop ourselves, and learn new effective ways of comunication.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  <p:sp>
        <p:nvSpPr>
          <p:cNvPr id="75" name="Shape 75"/>
          <p:cNvSpPr txBox="1"/>
          <p:nvPr>
            <p:ph idx="1" type="subTitle"/>
          </p:nvPr>
        </p:nvSpPr>
        <p:spPr>
          <a:xfrm>
            <a:off x="1246800" y="224175"/>
            <a:ext cx="5778600" cy="80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ru" sz="3000">
                <a:latin typeface="Arial"/>
                <a:ea typeface="Arial"/>
                <a:cs typeface="Arial"/>
                <a:sym typeface="Arial"/>
              </a:rPr>
              <a:t>           OUR COMMITMENTS: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ctrTitle"/>
          </p:nvPr>
        </p:nvSpPr>
        <p:spPr>
          <a:xfrm>
            <a:off x="628625" y="228175"/>
            <a:ext cx="6731700" cy="1083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4150">
              <a:latin typeface="Georgia"/>
              <a:ea typeface="Georgia"/>
              <a:cs typeface="Georgia"/>
              <a:sym typeface="Georgia"/>
            </a:endParaRPr>
          </a:p>
          <a:p>
            <a:pPr lv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4150">
              <a:latin typeface="Georgia"/>
              <a:ea typeface="Georgia"/>
              <a:cs typeface="Georgia"/>
              <a:sym typeface="Georgia"/>
            </a:endParaRPr>
          </a:p>
          <a:p>
            <a:pPr lv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4150">
              <a:latin typeface="Georgia"/>
              <a:ea typeface="Georgia"/>
              <a:cs typeface="Georgia"/>
              <a:sym typeface="Georgia"/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ru" sz="4800"/>
              <a:t>Dichotomic search</a:t>
            </a:r>
          </a:p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1756025" y="1643926"/>
            <a:ext cx="6127500" cy="2490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ru" sz="3000"/>
              <a:t>In computer science, a dichotomic search is a search algorithm that operates by selecting between two distinct alternatives (dichotomies) at each step. It is a specific type of </a:t>
            </a:r>
            <a:r>
              <a:rPr lang="ru" sz="3000">
                <a:solidFill>
                  <a:srgbClr val="FF0000"/>
                </a:solidFill>
              </a:rPr>
              <a:t>divide and conquer</a:t>
            </a:r>
            <a:r>
              <a:rPr lang="ru" sz="3000"/>
              <a:t> algorithm.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75" y="892450"/>
            <a:ext cx="2279074" cy="42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1743600" y="161875"/>
            <a:ext cx="2988899" cy="1195499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 </a:t>
            </a:r>
            <a:r>
              <a:rPr b="1" i="1" lang="ru" sz="2400">
                <a:latin typeface="Comic Sans MS"/>
                <a:ea typeface="Comic Sans MS"/>
                <a:cs typeface="Comic Sans MS"/>
                <a:sym typeface="Comic Sans MS"/>
              </a:rPr>
              <a:t>"My school"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ctrTitle"/>
          </p:nvPr>
        </p:nvSpPr>
        <p:spPr>
          <a:xfrm>
            <a:off x="2250906" y="211325"/>
            <a:ext cx="4642199" cy="153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ru" sz="4150">
                <a:latin typeface="Georgia"/>
                <a:ea typeface="Georgia"/>
                <a:cs typeface="Georgia"/>
                <a:sym typeface="Georgia"/>
              </a:rPr>
              <a:t>Dichotomic search</a:t>
            </a:r>
          </a:p>
        </p:txBody>
      </p:sp>
      <p:sp>
        <p:nvSpPr>
          <p:cNvPr id="93" name="Shape 93"/>
          <p:cNvSpPr txBox="1"/>
          <p:nvPr>
            <p:ph idx="1" type="subTitle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63033"/>
            <a:ext cx="9144001" cy="2938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4">
            <a:alphaModFix/>
          </a:blip>
          <a:srcRect b="0" l="0" r="0" t="9090"/>
          <a:stretch/>
        </p:blipFill>
        <p:spPr>
          <a:xfrm>
            <a:off x="674500" y="644150"/>
            <a:ext cx="7795000" cy="40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920475" y="550475"/>
            <a:ext cx="16542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1200">
                <a:solidFill>
                  <a:srgbClr val="666666"/>
                </a:solidFill>
              </a:rPr>
              <a:t>t</a:t>
            </a:r>
            <a:r>
              <a:rPr lang="ru">
                <a:solidFill>
                  <a:srgbClr val="666666"/>
                </a:solidFill>
              </a:rPr>
              <a:t>  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>
            <p:ph idx="1" type="subTitle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4">
            <a:alphaModFix/>
          </a:blip>
          <a:srcRect b="0" l="0" r="0" t="7028"/>
          <a:stretch/>
        </p:blipFill>
        <p:spPr>
          <a:xfrm>
            <a:off x="988650" y="585337"/>
            <a:ext cx="7572774" cy="397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1169250" y="490225"/>
            <a:ext cx="16542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ru" sz="1200">
                <a:solidFill>
                  <a:srgbClr val="666666"/>
                </a:solidFill>
              </a:rPr>
              <a:t>t</a:t>
            </a:r>
            <a:r>
              <a:rPr lang="ru">
                <a:solidFill>
                  <a:srgbClr val="666666"/>
                </a:solidFill>
              </a:rPr>
              <a:t>  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4">
            <a:alphaModFix/>
          </a:blip>
          <a:srcRect b="0" l="0" r="0" t="7859"/>
          <a:stretch/>
        </p:blipFill>
        <p:spPr>
          <a:xfrm>
            <a:off x="950925" y="485662"/>
            <a:ext cx="7242150" cy="377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1101075" y="380925"/>
            <a:ext cx="16542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1200">
                <a:solidFill>
                  <a:srgbClr val="666666"/>
                </a:solidFill>
              </a:rPr>
              <a:t>t</a:t>
            </a:r>
            <a:r>
              <a:rPr lang="ru">
                <a:solidFill>
                  <a:srgbClr val="666666"/>
                </a:solidFill>
              </a:rPr>
              <a:t>  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 txBox="1"/>
          <p:nvPr>
            <p:ph idx="1" type="subTitle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025" y="653837"/>
            <a:ext cx="7195950" cy="3835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1169250" y="606325"/>
            <a:ext cx="16542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1200">
                <a:solidFill>
                  <a:srgbClr val="666666"/>
                </a:solidFill>
              </a:rPr>
              <a:t>t</a:t>
            </a:r>
            <a:r>
              <a:rPr lang="ru">
                <a:solidFill>
                  <a:srgbClr val="666666"/>
                </a:solidFill>
              </a:rPr>
              <a:t>  </a:t>
            </a:r>
          </a:p>
        </p:txBody>
      </p:sp>
    </p:spTree>
  </p:cSld>
  <p:clrMapOvr>
    <a:masterClrMapping/>
  </p:clrMapOvr>
  <p:transition spd="slow">
    <p:cut/>
  </p:transition>
</p:sld>
</file>

<file path=ppt/theme/theme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